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7" r:id="rId2"/>
    <p:sldId id="363" r:id="rId3"/>
    <p:sldId id="371" r:id="rId4"/>
    <p:sldId id="338" r:id="rId5"/>
    <p:sldId id="375" r:id="rId6"/>
    <p:sldId id="364" r:id="rId7"/>
    <p:sldId id="339" r:id="rId8"/>
    <p:sldId id="365" r:id="rId9"/>
    <p:sldId id="373" r:id="rId10"/>
    <p:sldId id="366" r:id="rId11"/>
    <p:sldId id="367" r:id="rId12"/>
    <p:sldId id="374" r:id="rId13"/>
    <p:sldId id="368" r:id="rId14"/>
    <p:sldId id="369" r:id="rId15"/>
    <p:sldId id="370" r:id="rId16"/>
    <p:sldId id="328" r:id="rId17"/>
    <p:sldId id="350" r:id="rId18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Гончаров Виктор Александрович" initials="ГВА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76" autoAdjust="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6399" cy="493792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90" y="2"/>
            <a:ext cx="2946399" cy="493792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100"/>
            </a:lvl1pPr>
          </a:lstStyle>
          <a:p>
            <a:fld id="{35FFFB1F-79CC-44C5-B7F5-3A9FDEC66893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378871"/>
            <a:ext cx="2946399" cy="493791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90" y="9378871"/>
            <a:ext cx="2946399" cy="493791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100"/>
            </a:lvl1pPr>
          </a:lstStyle>
          <a:p>
            <a:fld id="{F55F4DB3-C987-4BD4-875C-3B38C73857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106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6399" cy="493792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90" y="2"/>
            <a:ext cx="2946399" cy="493792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100"/>
            </a:lvl1pPr>
          </a:lstStyle>
          <a:p>
            <a:fld id="{F6EE2975-3A49-4B55-95F0-3874B6F44EA2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3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3" y="4690230"/>
            <a:ext cx="5438774" cy="4444128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378871"/>
            <a:ext cx="2946399" cy="493791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90" y="9378871"/>
            <a:ext cx="2946399" cy="493791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100"/>
            </a:lvl1pPr>
          </a:lstStyle>
          <a:p>
            <a:fld id="{E6E50868-E48F-4C97-9454-7C791E8A42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853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675E7FD0-381D-42AF-8EFB-D446B6164194}" type="datetime1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CFD58BEE-5225-4055-A571-B0E754540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097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06CEC98A-248C-4EB1-A1AA-93F65D817681}" type="datetime1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1762A1F7-1E70-4808-A017-24BED303C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32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1B28C398-9C68-41C1-90D0-336548C94E3E}" type="datetime1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C4864517-F813-4A71-BBBD-62D137714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8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EA8EF309-F6FF-4C3E-B2BA-CF9EF95C0ECA}" type="datetime1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8B632D75-0C0E-4DCD-93EA-F60136CB1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86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7D22FCE6-4353-4DC7-9760-CFA83F873D6B}" type="datetime1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3BCFA49E-A023-4C6E-A019-D942D5878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858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FBCA3454-7BB0-483E-B940-CBB598F9F5B4}" type="datetime1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EA63FD4-60FD-4EB9-B149-12270BE090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13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F3A1C036-0BC4-4622-97EA-4426CC92FE4F}" type="datetime1">
              <a:rPr lang="en-US" smtClean="0"/>
              <a:t>11/28/2023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13D5A0A0-FAF6-4CF9-A201-635FE8E8D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49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7B9BC04-8884-458A-A80E-4B7EECDF1179}" type="datetime1">
              <a:rPr lang="en-US" smtClean="0"/>
              <a:t>11/28/2023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FD3D739D-A030-4268-B252-9BBD10CB5C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94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7E2803F8-C1F8-4468-98E7-1180C8926053}" type="datetime1">
              <a:rPr lang="en-US" smtClean="0"/>
              <a:t>11/28/2023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7F02BBA1-0DBC-43A2-AF86-DF94E3280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28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11A1E60F-A1D2-40AD-93AC-429E00AF362B}" type="datetime1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C734F696-F67D-4F9A-8B9F-9E9BDB5739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20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1D8DA278-9DB1-4383-9AC2-69DAD5B0DE31}" type="datetime1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23C45C49-E0D5-4F05-853E-FF96E9354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46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423F3B1E-4604-43FA-9A94-7B6EB0CF218F}" type="datetime1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6D581038-2DDB-436D-882B-A3FD432CE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6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36512" y="-27384"/>
            <a:ext cx="9144000" cy="6858000"/>
          </a:xfrm>
          <a:custGeom>
            <a:avLst/>
            <a:gdLst>
              <a:gd name="connsiteX0" fmla="*/ 0 w 9144000"/>
              <a:gd name="connsiteY0" fmla="*/ 6858000 h 6858000"/>
              <a:gd name="connsiteX1" fmla="*/ 9144000 w 9144000"/>
              <a:gd name="connsiteY1" fmla="*/ 6858000 h 6858000"/>
              <a:gd name="connsiteX2" fmla="*/ 9144000 w 9144000"/>
              <a:gd name="connsiteY2" fmla="*/ 0 h 6858000"/>
              <a:gd name="connsiteX3" fmla="*/ 0 w 9144000"/>
              <a:gd name="connsiteY3" fmla="*/ 0 h 6858000"/>
              <a:gd name="connsiteX4" fmla="*/ 0 w 9144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2022 </a:t>
            </a:r>
            <a:endParaRPr lang="zh-CN" altLang="en-US" dirty="0">
              <a:solidFill>
                <a:prstClr val="white"/>
              </a:solidFill>
            </a:endParaRPr>
          </a:p>
        </p:txBody>
      </p:sp>
      <p:pic>
        <p:nvPicPr>
          <p:cNvPr id="10445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32" y="6040578"/>
            <a:ext cx="8534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0" y="477838"/>
            <a:ext cx="9144000" cy="1403351"/>
            <a:chOff x="0" y="272"/>
            <a:chExt cx="5760" cy="884"/>
          </a:xfrm>
        </p:grpSpPr>
        <p:sp>
          <p:nvSpPr>
            <p:cNvPr id="8" name="Rectangle 37"/>
            <p:cNvSpPr>
              <a:spLocks noChangeArrowheads="1"/>
            </p:cNvSpPr>
            <p:nvPr/>
          </p:nvSpPr>
          <p:spPr bwMode="auto">
            <a:xfrm>
              <a:off x="0" y="634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sp>
          <p:nvSpPr>
            <p:cNvPr id="9" name="Rectangle 38"/>
            <p:cNvSpPr>
              <a:spLocks noChangeArrowheads="1"/>
            </p:cNvSpPr>
            <p:nvPr/>
          </p:nvSpPr>
          <p:spPr bwMode="auto">
            <a:xfrm>
              <a:off x="0" y="746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sp>
          <p:nvSpPr>
            <p:cNvPr id="10" name="Rectangle 39"/>
            <p:cNvSpPr>
              <a:spLocks noChangeArrowheads="1"/>
            </p:cNvSpPr>
            <p:nvPr/>
          </p:nvSpPr>
          <p:spPr bwMode="auto">
            <a:xfrm>
              <a:off x="0" y="689"/>
              <a:ext cx="5760" cy="81"/>
            </a:xfrm>
            <a:prstGeom prst="rect">
              <a:avLst/>
            </a:prstGeom>
            <a:solidFill>
              <a:srgbClr val="99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pic>
          <p:nvPicPr>
            <p:cNvPr id="11" name="Picture 41" descr="fsetan_emblema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72"/>
              <a:ext cx="666" cy="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TextBox 11"/>
          <p:cNvSpPr txBox="1"/>
          <p:nvPr/>
        </p:nvSpPr>
        <p:spPr>
          <a:xfrm>
            <a:off x="827584" y="124802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Федеральная служба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по экологическому, технологическому и атомному надзору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Северо-Западное управление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3528" y="4941168"/>
            <a:ext cx="8419504" cy="713016"/>
          </a:xfrm>
          <a:prstGeom prst="rect">
            <a:avLst/>
          </a:prstGeom>
          <a:noFill/>
        </p:spPr>
        <p:txBody>
          <a:bodyPr wrap="square" lIns="0" tIns="0" rIns="0">
            <a:spAutoFit/>
          </a:bodyPr>
          <a:lstStyle/>
          <a:p>
            <a:pPr algn="ctr">
              <a:lnSpc>
                <a:spcPct val="125000"/>
              </a:lnSpc>
              <a:tabLst>
                <a:tab pos="368300" algn="l"/>
                <a:tab pos="406400" algn="l"/>
              </a:tabLst>
              <a:defRPr/>
            </a:pPr>
            <a:r>
              <a:rPr lang="en-US" altLang="zh-CN" sz="1600" b="1" dirty="0">
                <a:solidFill>
                  <a:prstClr val="black"/>
                </a:solidFill>
                <a:cs typeface="Arial" charset="0"/>
              </a:rPr>
              <a:t>	</a:t>
            </a:r>
            <a:r>
              <a:rPr lang="ru-RU" b="1" dirty="0" smtClean="0"/>
              <a:t>Докладчик: </a:t>
            </a:r>
            <a:r>
              <a:rPr lang="ru-RU" dirty="0" smtClean="0"/>
              <a:t>начальника отдела по государственному энергетическому надзору Северо-Западного </a:t>
            </a:r>
            <a:r>
              <a:rPr lang="ru-RU" dirty="0"/>
              <a:t>управления Ростехнадзора </a:t>
            </a:r>
            <a:r>
              <a:rPr lang="ru-RU" dirty="0" err="1" smtClean="0"/>
              <a:t>Гринь</a:t>
            </a:r>
            <a:r>
              <a:rPr lang="ru-RU" dirty="0" smtClean="0"/>
              <a:t> Д.Г.</a:t>
            </a:r>
            <a:endParaRPr lang="ru-RU" altLang="zh-CN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528" y="2708920"/>
            <a:ext cx="8342064" cy="969496"/>
          </a:xfrm>
          <a:prstGeom prst="rect">
            <a:avLst/>
          </a:prstGeom>
          <a:noFill/>
        </p:spPr>
        <p:txBody>
          <a:bodyPr wrap="square" lIns="0" tIns="0" rIns="0">
            <a:spAutoFit/>
          </a:bodyPr>
          <a:lstStyle/>
          <a:p>
            <a:pPr algn="ctr">
              <a:lnSpc>
                <a:spcPct val="125000"/>
              </a:lnSpc>
              <a:tabLst>
                <a:tab pos="368300" algn="l"/>
                <a:tab pos="406400" algn="l"/>
              </a:tabLst>
              <a:defRPr/>
            </a:pPr>
            <a:r>
              <a:rPr lang="en-US" altLang="zh-CN" b="1" dirty="0">
                <a:cs typeface="Arial" charset="0"/>
              </a:rPr>
              <a:t>	</a:t>
            </a:r>
            <a:r>
              <a:rPr lang="ru-RU" sz="2400" b="1" dirty="0"/>
              <a:t>Особенности применения проверочных листов в области электроэнергетики</a:t>
            </a: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045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32D75-0C0E-4DCD-93EA-F60136CB1D8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85516" y="423007"/>
            <a:ext cx="7234956" cy="341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  <a:tabLst>
                <a:tab pos="368300" algn="l"/>
                <a:tab pos="406400" algn="l"/>
              </a:tabLst>
              <a:defRPr/>
            </a:pPr>
            <a:r>
              <a:rPr lang="ru-RU" sz="1400" b="1" dirty="0"/>
              <a:t>Особенности применения проверочных листов в области электроэнергетики</a:t>
            </a:r>
            <a:endParaRPr lang="ru-RU" altLang="zh-CN" sz="14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32545" y="1437139"/>
            <a:ext cx="798792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Далее следует основной блок вопросов (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п.п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28 - 127) из: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 технической эксплуатации электрических станций и сетей Российской Федерации, утвержденных приказом Минэнерго России от 4 октября 2022 г. № 1070 (зарегистрирован Минюстом России 6 декабря 2022 г., регистрационный № 71384), далее – ПТЭЭСС (с 28 по 50 пункты);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Следует обратить внимание, что при проверке требований к эксплуатации трансформаторов при наличии хотя бы одного нарушения требований пунктов 462-485 ПТЭЭСС, а именно главы «Требование к эксплуатации силовых трансформаторов (автотрансформаторов) и масляных шунтирующих реакторов», в соответствии с п. 38 проверочного листа в отношении субъектов электроэнергетики, эксплуатирующих объекты электросетевого хозяйства энергии считается, что не выполняется весь комплекс работ при эксплуатации трансформаторов, поскольку все требования объединены в один пункт проверочного листа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889873"/>
              </p:ext>
            </p:extLst>
          </p:nvPr>
        </p:nvGraphicFramePr>
        <p:xfrm>
          <a:off x="971601" y="5445224"/>
          <a:ext cx="7776864" cy="774952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771526"/>
                <a:gridCol w="4447357"/>
                <a:gridCol w="2557981"/>
              </a:tblGrid>
              <a:tr h="7749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38.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Выполняются ли контролируемым лицом требования 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к эксплуатации силовых трансформаторов (автотрансформаторов) и масляных шунтирующих реакторов?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Пункты 462 - 478, 480 - 485 Правил технической эксплуатации электрических станций и сетей 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637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32D75-0C0E-4DCD-93EA-F60136CB1D8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85516" y="423007"/>
            <a:ext cx="7234956" cy="341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  <a:tabLst>
                <a:tab pos="368300" algn="l"/>
                <a:tab pos="406400" algn="l"/>
              </a:tabLst>
              <a:defRPr/>
            </a:pPr>
            <a:r>
              <a:rPr lang="ru-RU" sz="1400" b="1" dirty="0"/>
              <a:t>Особенности применения проверочных листов в области электроэнергетики</a:t>
            </a:r>
            <a:endParaRPr lang="ru-RU" altLang="zh-CN" sz="14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60537" y="1580014"/>
            <a:ext cx="798792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 работы с персоналом в организациях электроэнергетики Российской Федерации, утвержденных приказом Минэнерго России от 22 сентября 2020 г. № 796 (зарегистрирован Минюстом России 18 января 2021 г., регистрационный № 62115) с изменениями, внесенными приказом Минэнерго России от 30 ноября 2022 г. № 1271 (зарегистрирован Минюстом России 7 декабря 2022 г., регистрационный № 71394) (с 51 по 63 пункты)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 по охране труда при эксплуатации электроустановок, утвержденных приказом Минтруда России от 15 декабря 2020 г. № 903н (зарегистрирован Минюстом России 30 декабря 2020 г., регистрационный № 61957) с изменениями, внесенными приказом Минтруда России от 29 апреля 2022 г. № 279н (зарегистрирован Минюстом России 1 июня 2022 г., регистрационный № 68657) (с 64 по 108 пункты);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1150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32D75-0C0E-4DCD-93EA-F60136CB1D8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85516" y="423007"/>
            <a:ext cx="7234956" cy="341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  <a:tabLst>
                <a:tab pos="368300" algn="l"/>
                <a:tab pos="406400" algn="l"/>
              </a:tabLst>
              <a:defRPr/>
            </a:pPr>
            <a:r>
              <a:rPr lang="ru-RU" sz="1400" b="1" dirty="0"/>
              <a:t>Особенности применения проверочных листов в области электроэнергетики</a:t>
            </a:r>
            <a:endParaRPr lang="ru-RU" altLang="zh-CN" sz="14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60537" y="1580014"/>
            <a:ext cx="798792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 переключений в электроустановках, утвержденных приказом Минэнерго России от 13 сентября 2018 г. № 757 (зарегистрирован Минюстом России 22 ноября 2018 г., регистрационный № 52754) с изменениями, внесенными приказами Минэнерго России от 23 июня 2022 г. № 582 (зарегистрирован Минюстом России 29 июля 2022 г., регистрационный № 69462), от 12 августа 2022 г. № 811 (зарегистрирован Минюстом России 7 октября 2022 г., регистрационный № 70433), от 4 октября 2022 г. № 1070 (зарегистрирован Минюстом России 6 декабря 2022 г., регистрационный № 71384) (с 109 по 126 пункты);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Порядка передачи оперативной информации об авариях в электроэнергетике, утвержденного приказом Минэнерго России от 2 марта 2010 г. № 91 (зарегистрирован Минюстом России 30 июня 2010 г., регистрационный № 17656) с изменениями, внесенными приказами Минэнерго России от 6 февраля 2017 г. № 74 (зарегистрирован Минюстом России 17 марта 2017 г., регистрационный № 46004), от 27 июля 2017 г. № 678 (зарегистрирован Минюстом России 8 ноября 2017 г., регистрационный № 48814) (пункт 127);</a:t>
            </a:r>
          </a:p>
        </p:txBody>
      </p:sp>
    </p:spTree>
    <p:extLst>
      <p:ext uri="{BB962C8B-B14F-4D97-AF65-F5344CB8AC3E}">
        <p14:creationId xmlns:p14="http://schemas.microsoft.com/office/powerpoint/2010/main" val="299391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32D75-0C0E-4DCD-93EA-F60136CB1D8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85516" y="423007"/>
            <a:ext cx="7234956" cy="341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  <a:tabLst>
                <a:tab pos="368300" algn="l"/>
                <a:tab pos="406400" algn="l"/>
              </a:tabLst>
              <a:defRPr/>
            </a:pPr>
            <a:r>
              <a:rPr lang="ru-RU" sz="1400" b="1" dirty="0"/>
              <a:t>Особенности применения проверочных листов в области электроэнергетики</a:t>
            </a:r>
            <a:endParaRPr lang="ru-RU" altLang="zh-CN" sz="14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60537" y="1408564"/>
            <a:ext cx="798792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Заключительный блок вопросов (с 128 по 162), включает в себя требования: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 разработки и применения графиков аварийного ограничения режима потребления электрической энергии (мощности) и использования противоаварийной автоматики, утвержденных приказом Минэнерго России от 6 июня 2013 г. № 290 (зарегистрирован Минюстом России 9 августа 2013 г., регистрационный № 29348) с изменениями, внесенными приказом Минэнерго России от 18 октября 2018 г. № 898 (зарегистрирован Минюстом России 14 ноября 2018 г., регистрационный № 52677) (с 128 по 131 пункты);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Методики оценки технического состояния основного технологического оборудования и линий электропередачи электрических станций и электрических сетей, утвержденной приказом Минэнерго России от 26 июля 2017 г. № 676 (зарегистрирован Минюстом России 5 октября 2017 г., регистрационный № 48429) с изменениями, внесенными приказом Минэнерго России от 17 марта 2020 г. № 192 (зарегистрирован Минюстом России 18 мая 2020 г., регистрационный № 58367) (пункт 132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 проведения технического освидетельствования оборудования, зданий и сооружений объектов электроэнергетики, утвержденных приказом Минэнерго России от 14 мая 2019 г. № 465 (зарегистрирован Минюстом России 16 июля 2019 г., регистрационный № 55283) (пункт 133);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747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585516" y="423007"/>
            <a:ext cx="7234956" cy="341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  <a:tabLst>
                <a:tab pos="368300" algn="l"/>
                <a:tab pos="406400" algn="l"/>
              </a:tabLst>
              <a:defRPr/>
            </a:pPr>
            <a:r>
              <a:rPr lang="ru-RU" sz="1400" b="1" dirty="0"/>
              <a:t>Особенности применения проверочных листов в области электроэнергетики</a:t>
            </a:r>
            <a:endParaRPr lang="ru-RU" altLang="zh-CN" sz="14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73485" y="1196752"/>
            <a:ext cx="798792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проведения противоаварийных тренировок в организациях электроэнергетики Российской Федерации, утвержденных приказом Минэнерго России от 26 января 2021 г. № 27 (зарегистрирован Минюстом России 23 марта 2021 г., регистрационный № 62846)) (с 134 по 140 пункты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algn="just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примера, пункты проверочного листа содержащие требования Правил проведения противоаварийных тренировок сгруппированы следующим образом:</a:t>
            </a:r>
          </a:p>
          <a:p>
            <a:endParaRPr lang="ru-RU" dirty="0"/>
          </a:p>
          <a:p>
            <a:pPr lvl="0"/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336396"/>
              </p:ext>
            </p:extLst>
          </p:nvPr>
        </p:nvGraphicFramePr>
        <p:xfrm>
          <a:off x="811959" y="3212976"/>
          <a:ext cx="7920878" cy="315468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681219"/>
                <a:gridCol w="4057700"/>
                <a:gridCol w="3181959"/>
              </a:tblGrid>
              <a:tr h="562628">
                <a:tc>
                  <a:txBody>
                    <a:bodyPr/>
                    <a:lstStyle/>
                    <a:p>
                      <a:pPr marL="144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134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Выполняются ли контролируемым лицом общие требования к порядку планирования, подготовки и проведения противоаварийных тренировок?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Пункты 5 - 10, 15 - 19, 22 - 25 Правил проведения противоаварийных тренировок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371350">
                <a:tc>
                  <a:txBody>
                    <a:bodyPr/>
                    <a:lstStyle/>
                    <a:p>
                      <a:pPr marL="144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Выполняются ли контролируемым лицом требования к методам и средствам проведения тренировок?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Пункты 26 - 30 Правил проведения противоаварийных тренировок 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371350">
                <a:tc>
                  <a:txBody>
                    <a:bodyPr/>
                    <a:lstStyle/>
                    <a:p>
                      <a:pPr marL="144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Выполняются ли контролируемым лицом требования к проведению учебных тренировок?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Пункты 31 - 34 Правил проведения противоаварийных тренировок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371350">
                <a:tc>
                  <a:txBody>
                    <a:bodyPr/>
                    <a:lstStyle/>
                    <a:p>
                      <a:pPr marL="144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Выполняются ли контролируемым лицом требования к планированию проведения контрольных тренировок?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Пункты 35 - 44 Правил проведения противоаварийных тренировок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371350">
                <a:tc>
                  <a:txBody>
                    <a:bodyPr/>
                    <a:lstStyle/>
                    <a:p>
                      <a:pPr marL="144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Выполняются ли контролируемым лицом требования к мероприятиям по подготовке контрольных тренировок?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Пункты 45 - 53 Правил проведения противоаварийных тренировок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371350">
                <a:tc>
                  <a:txBody>
                    <a:bodyPr/>
                    <a:lstStyle/>
                    <a:p>
                      <a:pPr marL="144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Выполняются ли контролируемым лицом требования к порядку проведения контрольных тренировок?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Пункты 54 - 65 Правил проведения противоаварийных тренировок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371350">
                <a:tc>
                  <a:txBody>
                    <a:bodyPr/>
                    <a:lstStyle/>
                    <a:p>
                      <a:pPr marL="144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Выполняются ли контролируемым лицом требования к подведению итогов контрольных тренировок?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Пункты 66 - 80 Правил проведения противоаварийных тренировок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88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32D75-0C0E-4DCD-93EA-F60136CB1D8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85516" y="423007"/>
            <a:ext cx="7234956" cy="341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  <a:tabLst>
                <a:tab pos="368300" algn="l"/>
                <a:tab pos="406400" algn="l"/>
              </a:tabLst>
              <a:defRPr/>
            </a:pPr>
            <a:r>
              <a:rPr lang="ru-RU" sz="1400" b="1" dirty="0"/>
              <a:t>Особенности применения проверочных листов в области электроэнергетики</a:t>
            </a:r>
            <a:endParaRPr lang="ru-RU" altLang="zh-CN" sz="14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60537" y="1580014"/>
            <a:ext cx="7987927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 организации технического обслуживания и ремонта объектов электроэнергетики, утвержденных приказом Минэнерго России от 25 октября 2017 г. № 1013 (зарегистрирован Минюстом России 26 марта 2018 г., регистрационный № 50503) с изменениями, внесенными приказом Минэнерго России от 13 июля 2020 г. № 555 (зарегистрирован Минюстом России 23 октября 2020 г., регистрационный № 60538) (с 141 по 144 пункты);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 технического обслуживания устройств и комплексов релейной защиты и автоматики, утвержденных приказом Минэнерго России от 13 июля 2020 г. № 555 (зарегистрирован Минюстом России 23 октября 2020 г., регистрационный № 60538) (с 145 по 154 пункты);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«Правил предотвращения развития и ликвидации нарушений нормального режима электрической части энергосистем и объектов электроэнергетики», утвержденных приказом Минэнерго России от 12 июля 2018 г. № 548 (зарегистрирован Минюстом России 20 августа 2018 г., регистрационный № 51938) с изменениями, внесенными приказами Минэнерго России от 13 февраля 2019 г. № 99 (зарегистрирован Минюстом России 14 марта 2019 г., регистрационный № 54038), от 4 октября 2022 г. № 1070 (зарегистрирован Минюстом России 6 декабря 2022 г., регистрационный № 71384) (с 155 по 156 пункты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623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32D75-0C0E-4DCD-93EA-F60136CB1D8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585516" y="423007"/>
            <a:ext cx="7234956" cy="341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  <a:tabLst>
                <a:tab pos="368300" algn="l"/>
                <a:tab pos="406400" algn="l"/>
              </a:tabLst>
              <a:defRPr/>
            </a:pPr>
            <a:r>
              <a:rPr lang="ru-RU" sz="1400" b="1" dirty="0"/>
              <a:t>Особенности применения проверочных листов в области электроэнергетики</a:t>
            </a:r>
            <a:endParaRPr lang="ru-RU" altLang="zh-CN" sz="14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60537" y="1700808"/>
            <a:ext cx="784391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Варианты ответов в проверочном листе должны быть: «Да», «Нет», «Не применимо». При этом, если указанное требование не применимо, то делается обязательная отметка в графе «Примечание» с объяснением – почему указанная норма не применяется.  </a:t>
            </a:r>
          </a:p>
          <a:p>
            <a:pPr algn="just"/>
            <a:r>
              <a:rPr lang="ru-RU" dirty="0"/>
              <a:t>Заполненный проверочный лист подписывается должностным лицом, проводившим плановую проверку.  </a:t>
            </a:r>
          </a:p>
          <a:p>
            <a:pPr algn="just"/>
            <a:r>
              <a:rPr lang="ru-RU" dirty="0"/>
              <a:t>По мере вступления в силу новых нормативных документов должны будут пересматриваться и содержание проверочных листов. </a:t>
            </a:r>
          </a:p>
          <a:p>
            <a:pPr algn="just"/>
            <a:r>
              <a:rPr lang="ru-RU" dirty="0"/>
              <a:t>Формы проверочных листов размещены на официальной сайте Северо-Западного управления Ростехнадзора – </a:t>
            </a:r>
            <a:r>
              <a:rPr lang="en-US" dirty="0"/>
              <a:t>www</a:t>
            </a:r>
            <a:r>
              <a:rPr lang="ru-RU" dirty="0"/>
              <a:t>.</a:t>
            </a:r>
            <a:r>
              <a:rPr lang="en-US" dirty="0" err="1"/>
              <a:t>szap</a:t>
            </a:r>
            <a:r>
              <a:rPr lang="ru-RU" dirty="0"/>
              <a:t>.</a:t>
            </a:r>
            <a:r>
              <a:rPr lang="en-US" dirty="0" err="1"/>
              <a:t>gosnadzor</a:t>
            </a:r>
            <a:r>
              <a:rPr lang="ru-RU" dirty="0"/>
              <a:t>.</a:t>
            </a:r>
            <a:r>
              <a:rPr lang="en-US" dirty="0" err="1"/>
              <a:t>ru</a:t>
            </a:r>
            <a:r>
              <a:rPr lang="ru-RU" dirty="0"/>
              <a:t>, в случае внесения в них каких-либо изменений, сведения на сайте будут актуализированы. </a:t>
            </a:r>
            <a:endParaRPr lang="ru-RU" dirty="0" smtClean="0"/>
          </a:p>
          <a:p>
            <a:pPr algn="just"/>
            <a:r>
              <a:rPr lang="ru-RU" dirty="0" smtClean="0"/>
              <a:t>Наличие </a:t>
            </a:r>
            <a:r>
              <a:rPr lang="ru-RU" dirty="0"/>
              <a:t>проверочных листов в открытом доступе даёт возможность организациям провести самоконтроль выполнения ими обязательных требований до начала проведения проверки </a:t>
            </a:r>
            <a:r>
              <a:rPr lang="ru-RU" dirty="0" err="1"/>
              <a:t>Ростехнадзором</a:t>
            </a:r>
            <a:r>
              <a:rPr lang="ru-RU" dirty="0"/>
              <a:t> и принять меры к устранению имеющихся нарушений.</a:t>
            </a:r>
          </a:p>
        </p:txBody>
      </p:sp>
    </p:spTree>
    <p:extLst>
      <p:ext uri="{BB962C8B-B14F-4D97-AF65-F5344CB8AC3E}">
        <p14:creationId xmlns:p14="http://schemas.microsoft.com/office/powerpoint/2010/main" val="384910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32D75-0C0E-4DCD-93EA-F60136CB1D8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289795"/>
            <a:ext cx="5000625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585516" y="423007"/>
            <a:ext cx="7234956" cy="341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  <a:tabLst>
                <a:tab pos="368300" algn="l"/>
                <a:tab pos="406400" algn="l"/>
              </a:tabLst>
              <a:defRPr/>
            </a:pPr>
            <a:r>
              <a:rPr lang="ru-RU" sz="1400" b="1" dirty="0"/>
              <a:t>Особенности применения проверочных листов в области электроэнергетики</a:t>
            </a:r>
            <a:endParaRPr lang="ru-RU" altLang="zh-CN" sz="14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419872" y="4725144"/>
            <a:ext cx="2367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Спасибо за внимание.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997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32D75-0C0E-4DCD-93EA-F60136CB1D8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585516" y="423007"/>
            <a:ext cx="7234956" cy="341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  <a:tabLst>
                <a:tab pos="368300" algn="l"/>
                <a:tab pos="406400" algn="l"/>
              </a:tabLst>
              <a:defRPr/>
            </a:pPr>
            <a:r>
              <a:rPr lang="ru-RU" sz="1400" b="1" dirty="0"/>
              <a:t>Особенности применения проверочных листов в области электроэнергетики</a:t>
            </a:r>
            <a:endParaRPr lang="ru-RU" altLang="zh-CN" sz="14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60537" y="1700808"/>
            <a:ext cx="791591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/>
              <a:t>	В </a:t>
            </a:r>
            <a:r>
              <a:rPr lang="ru-RU" sz="1600" dirty="0"/>
              <a:t>соответствии со ст. </a:t>
            </a:r>
            <a:r>
              <a:rPr lang="ru-RU" sz="1600" dirty="0" smtClean="0"/>
              <a:t>53  </a:t>
            </a:r>
            <a:r>
              <a:rPr lang="ru-RU" sz="1600" dirty="0"/>
              <a:t>248-ФЗ «О государственном контроле (надзоре) и муниципальном контроле в Российской Федерации»:  </a:t>
            </a:r>
          </a:p>
          <a:p>
            <a:pPr algn="just"/>
            <a:r>
              <a:rPr lang="ru-RU" sz="1600" dirty="0"/>
              <a:t> 1. В целях снижения рисков причинения вреда (ущерба) на объектах контроля и оптимизации проведения контрольных (надзорных) мероприятий контрольные (надзорные) органы формируют и утверждают проверочные листы (списки контрольных вопросов, ответы на которые свидетельствуют о соблюдении или несоблюдении контролируемым лицом обязательных требований). Проверочные листы не могут возлагать на контролируемое лицо обязанность по соблюдению обязательных требований, не предусмотренных законодательством Российской Федерации.</a:t>
            </a:r>
          </a:p>
          <a:p>
            <a:pPr algn="just"/>
            <a:r>
              <a:rPr lang="ru-RU" sz="1600" dirty="0"/>
              <a:t>2. Требования к разработке, содержанию, общественному обсуждению проектов проверочных листов, утверждению, применению, актуализации проверочных листов устанавливаются Правительством Российской Федерации.</a:t>
            </a:r>
          </a:p>
          <a:p>
            <a:pPr algn="just"/>
            <a:r>
              <a:rPr lang="ru-RU" sz="1600" dirty="0"/>
              <a:t>3. Проверочные листы подлежат применению инспектором при проведении выездного обследования, инспекционного визита, рейдового осмотра, выездной проверки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33756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32D75-0C0E-4DCD-93EA-F60136CB1D8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585516" y="423007"/>
            <a:ext cx="7234956" cy="341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  <a:tabLst>
                <a:tab pos="368300" algn="l"/>
                <a:tab pos="406400" algn="l"/>
              </a:tabLst>
              <a:defRPr/>
            </a:pPr>
            <a:r>
              <a:rPr lang="ru-RU" sz="1400" b="1" dirty="0"/>
              <a:t>Особенности применения проверочных листов в области электроэнергетики</a:t>
            </a:r>
            <a:endParaRPr lang="ru-RU" altLang="zh-CN" sz="14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60537" y="1700808"/>
            <a:ext cx="489158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В связи с вводом новых правил в области электроэнергетики приказом Ростехнадзора № 284 от 07.09.2023 утверждены новые формы проверочных листов.</a:t>
            </a:r>
          </a:p>
          <a:p>
            <a:pPr algn="just"/>
            <a:r>
              <a:rPr lang="ru-RU" dirty="0"/>
              <a:t>Всего указанным приказом Ростехнадзора № 284 от 07.09.2023 утверждены 5 форм проверочных листов, при этом проверочный лист в отношении потребителей электрической энергии, учитывает вступление в силу новых «Правил технической эксплуатации электроустановок потребителей электрической энергии».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556792"/>
            <a:ext cx="3064074" cy="4404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071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32D75-0C0E-4DCD-93EA-F60136CB1D8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585516" y="423007"/>
            <a:ext cx="7234956" cy="341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  <a:tabLst>
                <a:tab pos="368300" algn="l"/>
                <a:tab pos="406400" algn="l"/>
              </a:tabLst>
              <a:defRPr/>
            </a:pPr>
            <a:r>
              <a:rPr lang="ru-RU" sz="1400" b="1" dirty="0"/>
              <a:t>Особенности применения проверочных листов в области электроэнергетики</a:t>
            </a:r>
            <a:endParaRPr lang="ru-RU" altLang="zh-CN" sz="14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27584" y="1508006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Все проверочные листы содержат </a:t>
            </a:r>
            <a:r>
              <a:rPr lang="ru-RU" dirty="0" smtClean="0"/>
              <a:t>описательную </a:t>
            </a:r>
            <a:r>
              <a:rPr lang="ru-RU" dirty="0"/>
              <a:t>часть, состоящую из: </a:t>
            </a:r>
          </a:p>
          <a:p>
            <a:pPr algn="just"/>
            <a:r>
              <a:rPr lang="ru-RU" dirty="0"/>
              <a:t>- наименования вида федерального государственного контроля (надзора); </a:t>
            </a:r>
          </a:p>
          <a:p>
            <a:pPr algn="just"/>
            <a:r>
              <a:rPr lang="ru-RU" dirty="0"/>
              <a:t>- наименования контрольного (надзорного) органа; </a:t>
            </a:r>
          </a:p>
          <a:p>
            <a:pPr algn="just"/>
            <a:r>
              <a:rPr lang="ru-RU" dirty="0"/>
              <a:t>- реквизитов нормативного правого акта об утверждении формы проверочного листа;</a:t>
            </a:r>
          </a:p>
          <a:p>
            <a:pPr algn="just"/>
            <a:r>
              <a:rPr lang="ru-RU" dirty="0"/>
              <a:t>- даты заполнения;</a:t>
            </a:r>
          </a:p>
          <a:p>
            <a:pPr algn="just"/>
            <a:r>
              <a:rPr lang="ru-RU" dirty="0"/>
              <a:t>- указания объекта, в отношении которого проводится контрольное (надзорное) мероприятие; </a:t>
            </a:r>
          </a:p>
          <a:p>
            <a:pPr algn="just"/>
            <a:r>
              <a:rPr lang="ru-RU" dirty="0"/>
              <a:t>- сведений о проверяемом юридическом лице (ИНН, ОГРН, юридический адрес);</a:t>
            </a:r>
          </a:p>
          <a:p>
            <a:pPr algn="just"/>
            <a:r>
              <a:rPr lang="ru-RU" dirty="0"/>
              <a:t>- указания места проведения контрольного (надзорного) мероприятия; </a:t>
            </a:r>
          </a:p>
          <a:p>
            <a:pPr algn="just"/>
            <a:r>
              <a:rPr lang="ru-RU" dirty="0"/>
              <a:t>- реквизитов решения контрольного (надзорного) органа о проведении контрольного (надзорного) мероприятия; </a:t>
            </a:r>
          </a:p>
          <a:p>
            <a:pPr algn="just"/>
            <a:r>
              <a:rPr lang="ru-RU" dirty="0"/>
              <a:t>- учетного номера контрольного (надзорного) мероприятия;</a:t>
            </a:r>
          </a:p>
          <a:p>
            <a:pPr algn="just"/>
            <a:r>
              <a:rPr lang="ru-RU" dirty="0"/>
              <a:t>- сведений о должностном лице, </a:t>
            </a:r>
            <a:r>
              <a:rPr lang="ru-RU" dirty="0" smtClean="0"/>
              <a:t>проводящем </a:t>
            </a:r>
            <a:r>
              <a:rPr lang="ru-RU" dirty="0"/>
              <a:t>контрольное (надзорное) мероприятие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454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32D75-0C0E-4DCD-93EA-F60136CB1D8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585516" y="423007"/>
            <a:ext cx="7234956" cy="341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  <a:tabLst>
                <a:tab pos="368300" algn="l"/>
                <a:tab pos="406400" algn="l"/>
              </a:tabLst>
              <a:defRPr/>
            </a:pPr>
            <a:r>
              <a:rPr lang="ru-RU" sz="1400" b="1" dirty="0"/>
              <a:t>Особенности применения проверочных листов в области электроэнергетики</a:t>
            </a:r>
            <a:endParaRPr lang="ru-RU" altLang="zh-CN" sz="14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37084" y="1268760"/>
            <a:ext cx="799288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smtClean="0"/>
              <a:t>списка </a:t>
            </a:r>
            <a:r>
              <a:rPr lang="ru-RU" dirty="0"/>
              <a:t>контрольных вопросов: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162 </a:t>
            </a:r>
            <a:r>
              <a:rPr lang="ru-RU" dirty="0"/>
              <a:t>- у субъектов электроэнергетики, эксплуатирующих объекты электросетевого хозяйства;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138 </a:t>
            </a:r>
            <a:r>
              <a:rPr lang="ru-RU" dirty="0"/>
              <a:t>- субъектов электроэнергетики, осуществляющих эксплуатацию объектов по производству электрической энергии, функционирующих в режиме комбинированной выработки электрической и тепловой энергии</a:t>
            </a:r>
            <a:r>
              <a:rPr lang="ru-RU" dirty="0" smtClean="0"/>
              <a:t>;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 </a:t>
            </a:r>
            <a:r>
              <a:rPr lang="ru-RU" dirty="0"/>
              <a:t>92 - в отношении субъектов электроэнергетики, осуществляющих деятельность по оперативно-диспетчерскому управлению в электроэнергетике;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181 </a:t>
            </a:r>
            <a:r>
              <a:rPr lang="ru-RU" dirty="0"/>
              <a:t>- в отношении потребителей электрической энергии;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86 </a:t>
            </a:r>
            <a:r>
              <a:rPr lang="ru-RU" dirty="0"/>
              <a:t>- в сфере </a:t>
            </a:r>
            <a:r>
              <a:rPr lang="ru-RU" dirty="0" smtClean="0"/>
              <a:t>теплоснабжения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В соответствии с п. 2 приказа Ростехнадзора № 284 от 07.09.2023 (зарегистрирован в Минюсте РФ 27 сентября 2023 г., вступил в силу 9 октября 2023 г.) </a:t>
            </a:r>
            <a:r>
              <a:rPr lang="ru-RU" dirty="0" smtClean="0"/>
              <a:t>перечень </a:t>
            </a:r>
            <a:r>
              <a:rPr lang="ru-RU" dirty="0"/>
              <a:t>вопросов указанных в проверочных листах не является исчерпывающим при проведении проверки.</a:t>
            </a:r>
          </a:p>
          <a:p>
            <a:pPr algn="just"/>
            <a:r>
              <a:rPr lang="ru-RU" dirty="0" smtClean="0"/>
              <a:t>На </a:t>
            </a:r>
            <a:r>
              <a:rPr lang="ru-RU" dirty="0"/>
              <a:t>списке контрольных вопросов, отражающих содержание обязательных требований, ответы на которые свидетельствуют о соблюдении или несоблюдении контролируемым лицом обязательных требований, необходимо остановиться и рассказать более подробно. </a:t>
            </a:r>
          </a:p>
        </p:txBody>
      </p:sp>
    </p:spTree>
    <p:extLst>
      <p:ext uri="{BB962C8B-B14F-4D97-AF65-F5344CB8AC3E}">
        <p14:creationId xmlns:p14="http://schemas.microsoft.com/office/powerpoint/2010/main" val="227949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32D75-0C0E-4DCD-93EA-F60136CB1D8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85516" y="423007"/>
            <a:ext cx="7234956" cy="341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  <a:tabLst>
                <a:tab pos="368300" algn="l"/>
                <a:tab pos="406400" algn="l"/>
              </a:tabLst>
              <a:defRPr/>
            </a:pPr>
            <a:r>
              <a:rPr lang="ru-RU" sz="1400" b="1" dirty="0"/>
              <a:t>Особенности применения проверочных листов в области электроэнергетики</a:t>
            </a:r>
            <a:endParaRPr lang="ru-RU" altLang="zh-CN" sz="14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55976" y="1484784"/>
            <a:ext cx="42484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В качестве примера, рассмотрим проверочный лист, применяемый </a:t>
            </a:r>
            <a:r>
              <a:rPr lang="ru-RU" dirty="0" err="1"/>
              <a:t>Ростехнадзором</a:t>
            </a:r>
            <a:r>
              <a:rPr lang="ru-RU" dirty="0"/>
              <a:t> при проведении плановых выездных проверок при осуществлении федерального государственного энергетического надзора в сфере электроэнергетики в отношении субъектов электроэнергетики, эксплуатирующих объекты электросетевого хозяйства.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20"/>
          <a:stretch/>
        </p:blipFill>
        <p:spPr bwMode="auto">
          <a:xfrm>
            <a:off x="339380" y="1914524"/>
            <a:ext cx="3650596" cy="3818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046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32D75-0C0E-4DCD-93EA-F60136CB1D8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85516" y="423007"/>
            <a:ext cx="7234956" cy="341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  <a:tabLst>
                <a:tab pos="368300" algn="l"/>
                <a:tab pos="406400" algn="l"/>
              </a:tabLst>
              <a:defRPr/>
            </a:pPr>
            <a:r>
              <a:rPr lang="ru-RU" sz="1400" b="1" dirty="0"/>
              <a:t>Особенности применения проверочных листов в области электроэнергетики</a:t>
            </a:r>
            <a:endParaRPr lang="ru-RU" altLang="zh-CN" sz="14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60537" y="1580014"/>
            <a:ext cx="798792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начале проверочного листа следуют вопросы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п.п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1-27) из: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Федерального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закона от 26 марта 2003 г. № 35-ФЗ «Об электроэнергетике» (с 1 по 2 пункты);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Технического регламента Таможенного союза «О безопасности машин и оборудования» (ТР ТС 010/2011), принятого решением Комиссии Таможенного союза от 18 октября 2011 г. № 823) (с 3 по 5 пункты);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Федерального закона от 27 декабря 2002 г. № 184-ФЗ «О техническом регулировании» (пункт 6);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Федерального закона от 30 декабря 2009 г. № 384-ФЗ «Технический регламент о безопасности зданий и сооружений» (пункт 7);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Федерального закона от 23 ноября 2009 г. № 261-ФЗ «Об энергосбережении и о повышении энергетической эффективности и о внесении изменений в отдельные законодательные акты Российской Федерации» (с 9 по 10 пункты);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 расследования причин аварий в электроэнергетике, утвержденных постановлением Правительства Российской Федерации от 28 октября 2009 г. № 846 (с 11 по 13 пункты);</a:t>
            </a:r>
          </a:p>
        </p:txBody>
      </p:sp>
    </p:spTree>
    <p:extLst>
      <p:ext uri="{BB962C8B-B14F-4D97-AF65-F5344CB8AC3E}">
        <p14:creationId xmlns:p14="http://schemas.microsoft.com/office/powerpoint/2010/main" val="194666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32D75-0C0E-4DCD-93EA-F60136CB1D8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85516" y="423007"/>
            <a:ext cx="7234956" cy="341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  <a:tabLst>
                <a:tab pos="368300" algn="l"/>
                <a:tab pos="406400" algn="l"/>
              </a:tabLst>
              <a:defRPr/>
            </a:pPr>
            <a:r>
              <a:rPr lang="ru-RU" sz="1400" b="1" dirty="0"/>
              <a:t>Особенности применения проверочных листов в области электроэнергетики</a:t>
            </a:r>
            <a:endParaRPr lang="ru-RU" altLang="zh-CN" sz="14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60537" y="1580014"/>
            <a:ext cx="798792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Для примера, рассмотрим построение структуры пунктов проверочного листа, содержащие требования Правил расследования причин аварий в электроэнергетике которые сгруппированы следующим образом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192304"/>
              </p:ext>
            </p:extLst>
          </p:nvPr>
        </p:nvGraphicFramePr>
        <p:xfrm>
          <a:off x="971600" y="2852936"/>
          <a:ext cx="7272808" cy="288032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625484"/>
                <a:gridCol w="3725706"/>
                <a:gridCol w="2921618"/>
              </a:tblGrid>
              <a:tr h="782708">
                <a:tc>
                  <a:txBody>
                    <a:bodyPr/>
                    <a:lstStyle/>
                    <a:p>
                      <a:pPr marL="144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Выполняются ли контролируемым лицом требования к порядку расследования причин аварий в электроэнергетике?</a:t>
                      </a:r>
                      <a:endParaRPr lang="ru-RU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Пункты 3, 5, 7 - 8, 14 - 19 Правил расследования причин аварий 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в электроэнергетике</a:t>
                      </a:r>
                      <a:endParaRPr lang="ru-RU" sz="1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48806">
                <a:tc>
                  <a:txBody>
                    <a:bodyPr/>
                    <a:lstStyle/>
                    <a:p>
                      <a:pPr marL="144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Выполняются ли контролируемым лицом требования к порядку оформления результатов расследования причин аварий в электроэнергетике?</a:t>
                      </a:r>
                      <a:endParaRPr lang="ru-RU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Пункты 20 - 25 Правил расследования причин аварий 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в электроэнергетике</a:t>
                      </a:r>
                      <a:endParaRPr lang="ru-RU" sz="1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48806">
                <a:tc>
                  <a:txBody>
                    <a:bodyPr/>
                    <a:lstStyle/>
                    <a:p>
                      <a:pPr marL="1441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Выполняются ли контролируемым лицом требования к порядку систематизации информации об авариях 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>в электроэнергетике?</a:t>
                      </a:r>
                      <a:endParaRPr lang="ru-RU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Пункты 27, 28 Правил расследования причин аварий 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>в электроэнергетике</a:t>
                      </a:r>
                      <a:endParaRPr lang="ru-RU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461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32D75-0C0E-4DCD-93EA-F60136CB1D8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85516" y="423007"/>
            <a:ext cx="7234956" cy="341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  <a:tabLst>
                <a:tab pos="368300" algn="l"/>
                <a:tab pos="406400" algn="l"/>
              </a:tabLst>
              <a:defRPr/>
            </a:pPr>
            <a:r>
              <a:rPr lang="ru-RU" sz="1400" b="1" dirty="0"/>
              <a:t>Особенности применения проверочных листов в области электроэнергетики</a:t>
            </a:r>
            <a:endParaRPr lang="ru-RU" altLang="zh-CN" sz="14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60537" y="1580014"/>
            <a:ext cx="798792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установления охранных зон объектов электросетевого хозяйства и особых условий использования земельных участков, расположенных в границах таких зон, утвержденных постановлением Правительства Российской Федерации от 24 февраля 2009 г. № 160 (с 14 по 16 пункты);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 вывода объектов электроэнергетики в ремонт и из эксплуатации, утвержденных постановлением Правительства Российской Федерации от 30 января 2021 г. № 86 (с 18 по 22 пункты);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 оперативно-диспетчерского управления в электроэнергетике, утвержденных постановлением Правительства Российской Федерации от 27 декабря 2004 г. № 854 (пункт 23);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 технологического функционирования электроэнергетических систем, утвержденных постановлением Правительства Российской Федерации от 13 августа 2018 г. № 937 (с 24 по 27 пункты);</a:t>
            </a:r>
          </a:p>
        </p:txBody>
      </p:sp>
    </p:spTree>
    <p:extLst>
      <p:ext uri="{BB962C8B-B14F-4D97-AF65-F5344CB8AC3E}">
        <p14:creationId xmlns:p14="http://schemas.microsoft.com/office/powerpoint/2010/main" val="249821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2913</TotalTime>
  <Words>2136</Words>
  <Application>Microsoft Office PowerPoint</Application>
  <PresentationFormat>Экран (4:3)</PresentationFormat>
  <Paragraphs>131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Гринь Дмитрий Геннадьевич</cp:lastModifiedBy>
  <cp:revision>472</cp:revision>
  <cp:lastPrinted>2023-11-28T10:42:33Z</cp:lastPrinted>
  <dcterms:created xsi:type="dcterms:W3CDTF">2014-12-09T06:57:46Z</dcterms:created>
  <dcterms:modified xsi:type="dcterms:W3CDTF">2023-11-28T12:27:23Z</dcterms:modified>
</cp:coreProperties>
</file>